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60" r:id="rId3"/>
    <p:sldId id="262" r:id="rId4"/>
    <p:sldId id="286" r:id="rId5"/>
    <p:sldId id="282" r:id="rId6"/>
    <p:sldId id="285" r:id="rId7"/>
    <p:sldId id="288" r:id="rId8"/>
    <p:sldId id="274" r:id="rId9"/>
    <p:sldId id="278" r:id="rId10"/>
    <p:sldId id="289" r:id="rId11"/>
    <p:sldId id="290" r:id="rId12"/>
    <p:sldId id="281" r:id="rId13"/>
    <p:sldId id="293" r:id="rId14"/>
    <p:sldId id="294" r:id="rId15"/>
    <p:sldId id="295" r:id="rId16"/>
    <p:sldId id="296" r:id="rId17"/>
    <p:sldId id="291" r:id="rId1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476" y="-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248725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Параллелограмм 6"/>
          <p:cNvSpPr/>
          <p:nvPr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4" cy="3581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6" name="Рисунок 9" descr="Рисунок 9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0190605" y="258761"/>
            <a:ext cx="1675731" cy="626610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np-education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182523"/>
            <a:ext cx="9309101" cy="1652549"/>
          </a:xfrm>
          <a:prstGeom prst="rect">
            <a:avLst/>
          </a:prstGeom>
        </p:spPr>
        <p:txBody>
          <a:bodyPr anchor="t"/>
          <a:lstStyle>
            <a:lvl1pPr algn="l">
              <a:defRPr sz="3200"/>
            </a:lvl1pPr>
          </a:lstStyle>
          <a:p>
            <a:r>
              <a:rPr lang="ru-RU" dirty="0" smtClean="0"/>
              <a:t>«Точка роста» – как этап реализации федерального проекта «Современная школа»</a:t>
            </a:r>
            <a:endParaRPr lang="ru-RU" dirty="0"/>
          </a:p>
        </p:txBody>
      </p:sp>
      <p:grpSp>
        <p:nvGrpSpPr>
          <p:cNvPr id="37" name="Группа 9"/>
          <p:cNvGrpSpPr/>
          <p:nvPr/>
        </p:nvGrpSpPr>
        <p:grpSpPr>
          <a:xfrm>
            <a:off x="7295221" y="5407388"/>
            <a:ext cx="4466779" cy="1148490"/>
            <a:chOff x="0" y="0"/>
            <a:chExt cx="4466778" cy="1148489"/>
          </a:xfrm>
        </p:grpSpPr>
        <p:pic>
          <p:nvPicPr>
            <p:cNvPr id="34" name="Рисунок 3" descr="Рисунок 3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rcRect t="18495" b="28755"/>
            <a:stretch>
              <a:fillRect/>
            </a:stretch>
          </p:blipFill>
          <p:spPr>
            <a:xfrm>
              <a:off x="0" y="113666"/>
              <a:ext cx="1845977" cy="973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" name="Рисунок 4" descr="Рисунок 4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2098198" y="52546"/>
              <a:ext cx="837849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" name="Рисунок 5" descr="Рисунок 5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3479354" y="-1"/>
              <a:ext cx="987425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8" name="Рисунок 8" descr="Рисунок 8"/>
          <p:cNvPicPr>
            <a:picLocks noChangeAspect="1"/>
          </p:cNvPicPr>
          <p:nvPr/>
        </p:nvPicPr>
        <p:blipFill>
          <a:blip r:embed="rId5" cstate="print">
            <a:extLst/>
          </a:blip>
          <a:srcRect l="27307" t="8943" r="20023" b="77236"/>
          <a:stretch>
            <a:fillRect/>
          </a:stretch>
        </p:blipFill>
        <p:spPr>
          <a:xfrm>
            <a:off x="1750431" y="413700"/>
            <a:ext cx="5674736" cy="210634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1026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9894" y="396815"/>
            <a:ext cx="3484943" cy="246455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Пройден курс дистанционного бучения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Admin\Desktop\20190603_1134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097" y="1466491"/>
            <a:ext cx="3129786" cy="5178373"/>
          </a:xfrm>
          <a:prstGeom prst="rect">
            <a:avLst/>
          </a:prstGeom>
          <a:noFill/>
        </p:spPr>
      </p:pic>
      <p:pic>
        <p:nvPicPr>
          <p:cNvPr id="1028" name="Picture 4" descr="C:\Users\Admin\Desktop\20190603_1132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2619" y="1078966"/>
            <a:ext cx="4792694" cy="3594521"/>
          </a:xfrm>
          <a:prstGeom prst="rect">
            <a:avLst/>
          </a:prstGeom>
          <a:noFill/>
        </p:spPr>
      </p:pic>
      <p:pic>
        <p:nvPicPr>
          <p:cNvPr id="10" name="Рисунок 9" descr="рпг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11784" y="2701506"/>
            <a:ext cx="5880216" cy="4156494"/>
          </a:xfrm>
          <a:prstGeom prst="rect">
            <a:avLst/>
          </a:prstGeom>
        </p:spPr>
      </p:pic>
      <p:pic>
        <p:nvPicPr>
          <p:cNvPr id="7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42183" y="840847"/>
            <a:ext cx="2031281" cy="143652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365125"/>
            <a:ext cx="9479711" cy="1610324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Образовательная  сессия для учителей технологии Центров образования цифрового и гуманитарного профилей «Точка роста» на базе детского технопарка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Кванториум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(г. Набережные Челны)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,</a:t>
            </a:r>
            <a:endParaRPr lang="ru-RU" dirty="0"/>
          </a:p>
        </p:txBody>
      </p:sp>
      <p:pic>
        <p:nvPicPr>
          <p:cNvPr id="4" name="Picture 2" descr="C:\Users\Admin\Downloads\20190603_1134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5810" y="-8845057"/>
            <a:ext cx="3241911" cy="2882654"/>
          </a:xfrm>
          <a:prstGeom prst="rect">
            <a:avLst/>
          </a:prstGeom>
          <a:noFill/>
        </p:spPr>
      </p:pic>
      <p:pic>
        <p:nvPicPr>
          <p:cNvPr id="5" name="Picture 2" descr="C:\Users\Admin\Downloads\20190603_1134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9497" y="-6420593"/>
            <a:ext cx="3916293" cy="34823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0" name="Picture 2" descr="C:\Users\Admin\Desktop\IMG-20190816-WA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133" y="1992702"/>
            <a:ext cx="3318655" cy="4424873"/>
          </a:xfrm>
          <a:prstGeom prst="rect">
            <a:avLst/>
          </a:prstGeom>
          <a:noFill/>
        </p:spPr>
      </p:pic>
      <p:pic>
        <p:nvPicPr>
          <p:cNvPr id="2051" name="Picture 3" descr="C:\Users\Admin\Desktop\IMG-20190816-WA0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71936" y="1639018"/>
            <a:ext cx="3820064" cy="2865048"/>
          </a:xfrm>
          <a:prstGeom prst="rect">
            <a:avLst/>
          </a:prstGeom>
          <a:noFill/>
        </p:spPr>
      </p:pic>
      <p:pic>
        <p:nvPicPr>
          <p:cNvPr id="2052" name="Picture 4" descr="C:\Users\Admin\Desktop\IMG-20190814-WA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25992" y="1879599"/>
            <a:ext cx="3436189" cy="4581585"/>
          </a:xfrm>
          <a:prstGeom prst="rect">
            <a:avLst/>
          </a:prstGeom>
          <a:noFill/>
        </p:spPr>
      </p:pic>
      <p:pic>
        <p:nvPicPr>
          <p:cNvPr id="9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09270" y="5102210"/>
            <a:ext cx="2482730" cy="175579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12</a:t>
            </a:fld>
            <a:endParaRPr/>
          </a:p>
        </p:txBody>
      </p:sp>
      <p:sp>
        <p:nvSpPr>
          <p:cNvPr id="61" name="Заголовок 4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dirty="0"/>
              <a:t>О</a:t>
            </a:r>
            <a:r>
              <a:rPr lang="ru-RU" dirty="0" err="1"/>
              <a:t>рганизационно</a:t>
            </a:r>
            <a:r>
              <a:rPr lang="ru-RU" dirty="0"/>
              <a:t>-правовая форма Центра</a:t>
            </a:r>
            <a:endParaRPr dirty="0"/>
          </a:p>
        </p:txBody>
      </p:sp>
      <p:sp>
        <p:nvSpPr>
          <p:cNvPr id="62" name="Объект 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9372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r>
              <a:rPr sz="2400" dirty="0" err="1"/>
              <a:t>Це</a:t>
            </a:r>
            <a:r>
              <a:rPr lang="ru-RU" sz="2400" dirty="0"/>
              <a:t>нтр с</a:t>
            </a:r>
            <a:r>
              <a:rPr sz="2400" dirty="0" err="1"/>
              <a:t>озда</a:t>
            </a:r>
            <a:r>
              <a:rPr lang="ru-RU" sz="2400" dirty="0"/>
              <a:t>е</a:t>
            </a:r>
            <a:r>
              <a:rPr sz="2400" dirty="0"/>
              <a:t>тся </a:t>
            </a:r>
            <a:r>
              <a:rPr sz="2400" dirty="0" err="1"/>
              <a:t>как</a:t>
            </a:r>
            <a:r>
              <a:rPr sz="2400" dirty="0"/>
              <a:t> </a:t>
            </a:r>
            <a:r>
              <a:rPr sz="2400" dirty="0" err="1"/>
              <a:t>структурн</a:t>
            </a:r>
            <a:r>
              <a:rPr lang="ru-RU" sz="2400" dirty="0" err="1"/>
              <a:t>ое</a:t>
            </a:r>
            <a:r>
              <a:rPr sz="2400" dirty="0"/>
              <a:t> </a:t>
            </a:r>
            <a:r>
              <a:rPr sz="2400" dirty="0" err="1"/>
              <a:t>подразделени</a:t>
            </a:r>
            <a:r>
              <a:rPr lang="ru-RU" sz="2400" dirty="0"/>
              <a:t>е</a:t>
            </a:r>
            <a:r>
              <a:rPr sz="2400" dirty="0"/>
              <a:t> </a:t>
            </a:r>
            <a:r>
              <a:rPr sz="2400" dirty="0" err="1"/>
              <a:t>общеобразовательн</a:t>
            </a:r>
            <a:r>
              <a:rPr lang="ru-RU" sz="2400" dirty="0"/>
              <a:t>ой</a:t>
            </a:r>
            <a:r>
              <a:rPr sz="2400" dirty="0"/>
              <a:t> </a:t>
            </a:r>
            <a:r>
              <a:rPr sz="2400" dirty="0" err="1"/>
              <a:t>организаци</a:t>
            </a:r>
            <a:r>
              <a:rPr lang="ru-RU" sz="2400" dirty="0"/>
              <a:t>и</a:t>
            </a:r>
            <a:r>
              <a:rPr sz="2400" dirty="0"/>
              <a:t>, </a:t>
            </a:r>
            <a:r>
              <a:rPr sz="2400" dirty="0" err="1"/>
              <a:t>расположенн</a:t>
            </a:r>
            <a:r>
              <a:rPr lang="ru-RU" sz="2400" dirty="0"/>
              <a:t>ой</a:t>
            </a:r>
            <a:r>
              <a:rPr sz="2400" dirty="0"/>
              <a:t> в </a:t>
            </a:r>
            <a:r>
              <a:rPr sz="2400" dirty="0" err="1"/>
              <a:t>сельской</a:t>
            </a:r>
            <a:r>
              <a:rPr sz="2400" dirty="0"/>
              <a:t> </a:t>
            </a:r>
            <a:r>
              <a:rPr sz="2400" dirty="0" err="1"/>
              <a:t>местности</a:t>
            </a:r>
            <a:r>
              <a:rPr sz="2400" dirty="0"/>
              <a:t> </a:t>
            </a:r>
            <a:r>
              <a:rPr sz="2400" b="1" dirty="0" err="1"/>
              <a:t>без</a:t>
            </a:r>
            <a:r>
              <a:rPr sz="2400" b="1" dirty="0"/>
              <a:t> образования </a:t>
            </a:r>
            <a:r>
              <a:rPr sz="2400" b="1" dirty="0" err="1"/>
              <a:t>юридического</a:t>
            </a:r>
            <a:r>
              <a:rPr sz="2400" b="1" dirty="0"/>
              <a:t> </a:t>
            </a:r>
            <a:r>
              <a:rPr sz="2400" b="1" dirty="0" err="1"/>
              <a:t>лица</a:t>
            </a:r>
            <a:r>
              <a:rPr sz="2400" dirty="0"/>
              <a:t> </a:t>
            </a:r>
            <a:endParaRPr lang="ru-RU" sz="2400" dirty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endParaRPr sz="2400" dirty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r>
              <a:rPr sz="2400" dirty="0" err="1"/>
              <a:t>Совокупность</a:t>
            </a:r>
            <a:r>
              <a:rPr sz="2400" dirty="0"/>
              <a:t> </a:t>
            </a:r>
            <a:r>
              <a:rPr sz="2400" dirty="0" err="1"/>
              <a:t>образовательных</a:t>
            </a:r>
            <a:r>
              <a:rPr sz="2400" dirty="0"/>
              <a:t> </a:t>
            </a:r>
            <a:r>
              <a:rPr sz="2400" dirty="0" err="1"/>
              <a:t>организаций</a:t>
            </a:r>
            <a:r>
              <a:rPr lang="ru-RU" sz="2400" dirty="0"/>
              <a:t> с обновленной-материально-технической базой </a:t>
            </a:r>
            <a:r>
              <a:rPr sz="2400" dirty="0" err="1"/>
              <a:t>составит</a:t>
            </a:r>
            <a:r>
              <a:rPr sz="2400" dirty="0"/>
              <a:t> </a:t>
            </a:r>
            <a:r>
              <a:rPr sz="2400" b="1" dirty="0" err="1"/>
              <a:t>федеральную</a:t>
            </a:r>
            <a:r>
              <a:rPr sz="2400" b="1" dirty="0"/>
              <a:t> </a:t>
            </a:r>
            <a:r>
              <a:rPr sz="2400" b="1" dirty="0" err="1"/>
              <a:t>сеть</a:t>
            </a:r>
            <a:r>
              <a:rPr sz="2400" b="1" dirty="0"/>
              <a:t> </a:t>
            </a:r>
            <a:r>
              <a:rPr sz="2400" b="1" dirty="0" err="1"/>
              <a:t>Центров</a:t>
            </a:r>
            <a:r>
              <a:rPr sz="2400" b="1" dirty="0"/>
              <a:t> образования </a:t>
            </a:r>
            <a:r>
              <a:rPr sz="2400" b="1" dirty="0" err="1"/>
              <a:t>цифрового</a:t>
            </a:r>
            <a:r>
              <a:rPr sz="2400" b="1" dirty="0"/>
              <a:t> и </a:t>
            </a:r>
            <a:r>
              <a:rPr sz="2400" b="1" dirty="0" err="1"/>
              <a:t>гуманитарного</a:t>
            </a:r>
            <a:r>
              <a:rPr sz="2400" b="1" dirty="0"/>
              <a:t> </a:t>
            </a:r>
            <a:r>
              <a:rPr sz="2400" b="1" dirty="0" err="1"/>
              <a:t>профилей</a:t>
            </a:r>
            <a:r>
              <a:rPr sz="2400" b="1" dirty="0"/>
              <a:t>  «</a:t>
            </a:r>
            <a:r>
              <a:rPr sz="2400" b="1" dirty="0" err="1"/>
              <a:t>Точка</a:t>
            </a:r>
            <a:r>
              <a:rPr sz="2400" b="1" dirty="0"/>
              <a:t> </a:t>
            </a:r>
            <a:r>
              <a:rPr sz="2400" b="1" dirty="0" err="1"/>
              <a:t>роста</a:t>
            </a:r>
            <a:r>
              <a:rPr sz="2400" b="1" dirty="0"/>
              <a:t>»</a:t>
            </a:r>
            <a:endParaRPr lang="ru-RU" sz="2400" b="1" dirty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endParaRPr lang="ru-RU" sz="2400" b="1" dirty="0"/>
          </a:p>
          <a:p>
            <a:pPr marL="0" indent="0" algn="just">
              <a:lnSpc>
                <a:spcPct val="100000"/>
              </a:lnSpc>
              <a:buClr>
                <a:srgbClr val="FF0000"/>
              </a:buClr>
              <a:buNone/>
              <a:defRPr sz="2000"/>
            </a:pPr>
            <a:r>
              <a:rPr lang="ru-RU" b="1" dirty="0"/>
              <a:t>*</a:t>
            </a:r>
            <a:r>
              <a:rPr lang="ru-RU" dirty="0"/>
              <a:t> с 2020 года в сельской местности и в малых городах</a:t>
            </a:r>
            <a:endParaRPr b="1" dirty="0"/>
          </a:p>
        </p:txBody>
      </p:sp>
      <p:pic>
        <p:nvPicPr>
          <p:cNvPr id="5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57179" y="4731274"/>
            <a:ext cx="2482730" cy="17557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99668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Юлия Олеговна\Desktop\мои фото\IMG_20191107_1419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036" y="-116064"/>
            <a:ext cx="5124881" cy="683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7" y="-31000"/>
            <a:ext cx="5137604" cy="684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45640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C:\Users\Юлия Олеговна\Desktop\мои фото\IMG_20191106_111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" y="118754"/>
            <a:ext cx="4762569" cy="635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Юлия Олеговна\Desktop\мои фото\IMG_20191106_1243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195" y="203325"/>
            <a:ext cx="4699140" cy="626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2264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Юлия Олеговна\Desktop\мои фото\IMG_20191106_1226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688" y="593344"/>
            <a:ext cx="4355592" cy="58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Юлия Олеговна\Desktop\мои фото\IMG_20191106_1231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97" y="593344"/>
            <a:ext cx="4389120" cy="585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1516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Юлия Олеговна\Desktop\12106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768534"/>
            <a:ext cx="600075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1" name="Picture 5" descr="C:\Users\Юлия Олеговна\Desktop\Tr_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" y="364996"/>
            <a:ext cx="6340475" cy="461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0127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182523"/>
            <a:ext cx="9309101" cy="1652549"/>
          </a:xfrm>
          <a:prstGeom prst="rect">
            <a:avLst/>
          </a:prstGeom>
        </p:spPr>
        <p:txBody>
          <a:bodyPr anchor="t"/>
          <a:lstStyle>
            <a:lvl1pPr algn="l">
              <a:defRPr sz="3200"/>
            </a:lvl1pPr>
          </a:lstStyle>
          <a:p>
            <a:r>
              <a:rPr lang="ru-RU" dirty="0" smtClean="0"/>
              <a:t>«Точка роста» – как этап реализации федерального проекта «Современная школа»</a:t>
            </a:r>
            <a:endParaRPr lang="ru-RU" dirty="0"/>
          </a:p>
        </p:txBody>
      </p:sp>
      <p:grpSp>
        <p:nvGrpSpPr>
          <p:cNvPr id="2" name="Группа 9"/>
          <p:cNvGrpSpPr/>
          <p:nvPr/>
        </p:nvGrpSpPr>
        <p:grpSpPr>
          <a:xfrm>
            <a:off x="7295221" y="5407388"/>
            <a:ext cx="4466779" cy="1148490"/>
            <a:chOff x="0" y="0"/>
            <a:chExt cx="4466778" cy="1148489"/>
          </a:xfrm>
        </p:grpSpPr>
        <p:pic>
          <p:nvPicPr>
            <p:cNvPr id="34" name="Рисунок 3" descr="Рисунок 3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rcRect t="18495" b="28755"/>
            <a:stretch>
              <a:fillRect/>
            </a:stretch>
          </p:blipFill>
          <p:spPr>
            <a:xfrm>
              <a:off x="0" y="113666"/>
              <a:ext cx="1845977" cy="973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" name="Рисунок 4" descr="Рисунок 4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2098198" y="52546"/>
              <a:ext cx="837849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" name="Рисунок 5" descr="Рисунок 5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3479354" y="-1"/>
              <a:ext cx="987425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8" name="Рисунок 8" descr="Рисунок 8"/>
          <p:cNvPicPr>
            <a:picLocks noChangeAspect="1"/>
          </p:cNvPicPr>
          <p:nvPr/>
        </p:nvPicPr>
        <p:blipFill>
          <a:blip r:embed="rId5" cstate="print">
            <a:extLst/>
          </a:blip>
          <a:srcRect l="27307" t="8943" r="20023" b="77236"/>
          <a:stretch>
            <a:fillRect/>
          </a:stretch>
        </p:blipFill>
        <p:spPr>
          <a:xfrm>
            <a:off x="1750431" y="413700"/>
            <a:ext cx="5674736" cy="210634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9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90092" y="236912"/>
            <a:ext cx="2482730" cy="175579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 dirty="0"/>
          </a:p>
        </p:txBody>
      </p:sp>
      <p:sp>
        <p:nvSpPr>
          <p:cNvPr id="57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rPr dirty="0" err="1"/>
              <a:t>Распоряжение</a:t>
            </a:r>
            <a:r>
              <a:t> Министерства просвещения РФ №P-23 от 1 марта 2019 года </a:t>
            </a:r>
          </a:p>
        </p:txBody>
      </p:sp>
      <p:sp>
        <p:nvSpPr>
          <p:cNvPr id="58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1142998" y="1825625"/>
            <a:ext cx="9114185" cy="28225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SzTx/>
              <a:buNone/>
              <a:defRPr sz="2000"/>
            </a:lvl1pPr>
          </a:lstStyle>
          <a:p>
            <a:r>
              <a:rPr sz="2400"/>
              <a:t>«Об утверждении методических рекомендаций по созданию мест для реализации основных и дополнительных общеобразовательных программ цифрового, естественнонаучного, технического и гуманитарного профилей в образовательных организациях, расположенных в сельской местности и малых городах, и дистанционных программ обучения определенных категорий обучающихся, в том числе на базе сетевого взаимодействия»</a:t>
            </a:r>
          </a:p>
        </p:txBody>
      </p:sp>
      <p:pic>
        <p:nvPicPr>
          <p:cNvPr id="2050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5042" y="4688570"/>
            <a:ext cx="2605177" cy="198701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79565" y="759124"/>
            <a:ext cx="1803520" cy="1275452"/>
          </a:xfrm>
          <a:prstGeom prst="rect">
            <a:avLst/>
          </a:prstGeom>
          <a:noFill/>
        </p:spPr>
      </p:pic>
      <p:sp>
        <p:nvSpPr>
          <p:cNvPr id="6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6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 defTabSz="859536">
              <a:defRPr sz="3008"/>
            </a:lvl1pPr>
          </a:lstStyle>
          <a:p>
            <a:r>
              <a:t/>
            </a:r>
            <a:br/>
            <a:endParaRPr/>
          </a:p>
        </p:txBody>
      </p:sp>
      <p:sp>
        <p:nvSpPr>
          <p:cNvPr id="66" name="Объект 2"/>
          <p:cNvSpPr txBox="1">
            <a:spLocks noGrp="1"/>
          </p:cNvSpPr>
          <p:nvPr>
            <p:ph type="body" idx="1"/>
          </p:nvPr>
        </p:nvSpPr>
        <p:spPr>
          <a:xfrm>
            <a:off x="1193800" y="1825625"/>
            <a:ext cx="9123017" cy="4351338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rPr b="1"/>
              <a:t>СОЗДАНИЕ УСЛОВИЙ ДЛЯ ВНЕДРЕНИЯ на уровнях начального общего, основного общего и ( или) среднего общего образования новых методов обучения и воспитания, образовательных технологий, обеспечивающих освоение обучающимися основных и дополнительных общеобразовательных программ цифрового, естественнонаучного, технического и гуманитарного профилей;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rPr b="1"/>
              <a:t>ОБНОВЛЕНИЕ СОДЕРЖАНИЯ И СОВЕРШЕНСТВОВАНИЕ МЕТОДОВ обучения предметов «Технология», «Информатика», «Основы безопасности жизнедеятельности»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rPr b="1"/>
              <a:t>ИСПОЛЬЗОВАНИЕ ИНФРАСТРУКТУРЫ ВО ВНЕУРОЧНОЕ ВРЕМЯ как общественного пространства для развития общекультурных компетенций и цифровой грамотности населения, шахматного образования, проектной деятельности, творческой, социальной самореализации детей, педагогов, родительской общественности</a:t>
            </a:r>
          </a:p>
        </p:txBody>
      </p:sp>
      <p:sp>
        <p:nvSpPr>
          <p:cNvPr id="67" name="Заголовок 1"/>
          <p:cNvSpPr txBox="1"/>
          <p:nvPr/>
        </p:nvSpPr>
        <p:spPr>
          <a:xfrm>
            <a:off x="1286329" y="270781"/>
            <a:ext cx="8191501" cy="917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Цели и задачи</a:t>
            </a:r>
            <a:r>
              <a:rPr dirty="0"/>
              <a:t> </a:t>
            </a:r>
            <a:r>
              <a:rPr dirty="0" err="1"/>
              <a:t>Центров</a:t>
            </a:r>
            <a:r>
              <a:rPr dirty="0"/>
              <a:t> «</a:t>
            </a:r>
            <a:r>
              <a:rPr dirty="0" err="1"/>
              <a:t>Точка</a:t>
            </a:r>
            <a:r>
              <a:rPr dirty="0"/>
              <a:t> </a:t>
            </a:r>
            <a:r>
              <a:rPr dirty="0" err="1"/>
              <a:t>роста</a:t>
            </a:r>
            <a:r>
              <a:rPr dirty="0"/>
              <a:t>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Реализация проекта «Точка роста» в Бавлинском муниципальном районе</a:t>
            </a:r>
            <a:endParaRPr lang="ru-RU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2735"/>
            <a:ext cx="3993285" cy="3442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9" name="AutoShape 5" descr="https://edu.tatar.ru/upload/organization/5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6579" y="1240970"/>
            <a:ext cx="3901905" cy="3685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2988" y="1278294"/>
            <a:ext cx="4149012" cy="435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442377" y="5517272"/>
            <a:ext cx="2970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МБОУ «</a:t>
            </a:r>
            <a:r>
              <a:rPr lang="ru-RU" b="1" dirty="0" err="1" smtClean="0"/>
              <a:t>Кзыл-Ярская</a:t>
            </a:r>
            <a:r>
              <a:rPr lang="ru-RU" b="1" dirty="0" smtClean="0"/>
              <a:t>  СОШ»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011047" y="6134025"/>
            <a:ext cx="4180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МБОУ «</a:t>
            </a:r>
            <a:r>
              <a:rPr lang="ru-RU" b="1" dirty="0" err="1" smtClean="0"/>
              <a:t>Покрово-Урустамакская</a:t>
            </a:r>
            <a:r>
              <a:rPr lang="ru-RU" b="1" dirty="0" smtClean="0"/>
              <a:t> СОШ»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9918" y="5971590"/>
            <a:ext cx="3492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МБОУ «Александровская СОШ»</a:t>
            </a:r>
            <a:endParaRPr lang="ru-RU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Образовательные направления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Основные общеобразовательные программы</a:t>
            </a:r>
            <a:r>
              <a:rPr lang="ru-RU" dirty="0"/>
              <a:t>:</a:t>
            </a:r>
          </a:p>
          <a:p>
            <a:r>
              <a:rPr lang="ru-RU" b="1" i="1" dirty="0">
                <a:solidFill>
                  <a:srgbClr val="FF0000"/>
                </a:solidFill>
              </a:rPr>
              <a:t>«Технология», Информатика», «Основы безопасности жизнедеятельности»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 err="1"/>
              <a:t>Разноуровневые</a:t>
            </a:r>
            <a:r>
              <a:rPr lang="ru-RU" dirty="0"/>
              <a:t> </a:t>
            </a:r>
            <a:r>
              <a:rPr lang="ru-RU" b="1" dirty="0"/>
              <a:t>дополнительные общеобразовательные программы цифрового, естественнонаучного, технического и гуманитарного </a:t>
            </a:r>
            <a:r>
              <a:rPr lang="ru-RU" dirty="0"/>
              <a:t>профилей:</a:t>
            </a:r>
          </a:p>
          <a:p>
            <a:r>
              <a:rPr lang="ru-RU" dirty="0"/>
              <a:t>проектная деятельность</a:t>
            </a:r>
          </a:p>
          <a:p>
            <a:r>
              <a:rPr lang="ru-RU" dirty="0"/>
              <a:t>научно-техническое творчество</a:t>
            </a:r>
          </a:p>
          <a:p>
            <a:r>
              <a:rPr lang="ru-RU" dirty="0"/>
              <a:t>шахматное образование</a:t>
            </a:r>
          </a:p>
          <a:p>
            <a:r>
              <a:rPr lang="en-US" dirty="0"/>
              <a:t>IT-</a:t>
            </a:r>
            <a:r>
              <a:rPr lang="ru-RU" dirty="0"/>
              <a:t>технологии</a:t>
            </a:r>
          </a:p>
          <a:p>
            <a:r>
              <a:rPr lang="ru-RU" dirty="0" err="1"/>
              <a:t>медиатворчество</a:t>
            </a:r>
            <a:endParaRPr lang="ru-RU" dirty="0"/>
          </a:p>
          <a:p>
            <a:r>
              <a:rPr lang="ru-RU" dirty="0"/>
              <a:t>социокультурные мероприятия</a:t>
            </a:r>
          </a:p>
          <a:p>
            <a:r>
              <a:rPr lang="ru-RU" dirty="0"/>
              <a:t>информационная, экологическая, социальная, дорожно-транспортная безопасность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97018" y="1939635"/>
            <a:ext cx="6446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098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13075" y="3391645"/>
            <a:ext cx="3327974" cy="23535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82307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Инфраструктура  Центра «Точка роста»</a:t>
            </a:r>
            <a:endParaRPr lang="ru-RU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034" y="2203760"/>
            <a:ext cx="5479097" cy="3649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4343" y="1341462"/>
            <a:ext cx="5318760" cy="361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09270" y="5102210"/>
            <a:ext cx="2482730" cy="175579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Инфраструктура  Центра «Точка роста»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" y="1767840"/>
            <a:ext cx="5715000" cy="3522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2" name="AutoShape 4" descr="https://slide-share.ru/image/5816549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https://slide-share.ru/image/5816549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881" y="1325881"/>
            <a:ext cx="4968240" cy="3508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09270" y="5102210"/>
            <a:ext cx="2482730" cy="175579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8</a:t>
            </a:fld>
            <a:endParaRPr/>
          </a:p>
        </p:txBody>
      </p:sp>
      <p:sp>
        <p:nvSpPr>
          <p:cNvPr id="149" name="Заголовок 1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7356931" cy="917575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Требования к кадровому составу </a:t>
            </a:r>
            <a:br/>
            <a:r>
              <a:t>и штатной численности </a:t>
            </a:r>
          </a:p>
        </p:txBody>
      </p:sp>
      <p:sp>
        <p:nvSpPr>
          <p:cNvPr id="150" name="Прямоугольник 5"/>
          <p:cNvSpPr txBox="1"/>
          <p:nvPr/>
        </p:nvSpPr>
        <p:spPr>
          <a:xfrm>
            <a:off x="1321633" y="2381069"/>
            <a:ext cx="5522601" cy="2624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Руководитель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дополнительного образования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шахматам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Педагог-организатор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«Физкультура и ОБЖ»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«Технология»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«Информатика»</a:t>
            </a:r>
          </a:p>
        </p:txBody>
      </p:sp>
      <p:sp>
        <p:nvSpPr>
          <p:cNvPr id="151" name="Правая фигурная скобка 6"/>
          <p:cNvSpPr/>
          <p:nvPr/>
        </p:nvSpPr>
        <p:spPr>
          <a:xfrm>
            <a:off x="6914508" y="2342507"/>
            <a:ext cx="410967" cy="27226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669"/>
                  <a:pt x="10800" y="1494"/>
                </a:cubicBezTo>
                <a:lnTo>
                  <a:pt x="10800" y="9306"/>
                </a:lnTo>
                <a:cubicBezTo>
                  <a:pt x="10800" y="10131"/>
                  <a:pt x="15635" y="10800"/>
                  <a:pt x="21600" y="10800"/>
                </a:cubicBezTo>
                <a:cubicBezTo>
                  <a:pt x="15635" y="10800"/>
                  <a:pt x="10800" y="11469"/>
                  <a:pt x="10800" y="12294"/>
                </a:cubicBezTo>
                <a:lnTo>
                  <a:pt x="10800" y="20106"/>
                </a:lnTo>
                <a:cubicBezTo>
                  <a:pt x="10800" y="20931"/>
                  <a:pt x="5965" y="21600"/>
                  <a:pt x="0" y="21600"/>
                </a:cubicBezTo>
              </a:path>
            </a:pathLst>
          </a:custGeom>
          <a:ln w="635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2" name="Прямоугольник 7"/>
          <p:cNvSpPr txBox="1"/>
          <p:nvPr/>
        </p:nvSpPr>
        <p:spPr>
          <a:xfrm>
            <a:off x="7596861" y="3121298"/>
            <a:ext cx="2824397" cy="137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Не менее 4-х единиц, допускается совмещение не более двух должностей</a:t>
            </a:r>
          </a:p>
        </p:txBody>
      </p:sp>
      <p:pic>
        <p:nvPicPr>
          <p:cNvPr id="7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69879" y="4571770"/>
            <a:ext cx="2866846" cy="20274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24314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170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Он-лайн обучение (Soft skills)</a:t>
            </a:r>
          </a:p>
        </p:txBody>
      </p:sp>
      <p:sp>
        <p:nvSpPr>
          <p:cNvPr id="171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4891313" y="6400801"/>
            <a:ext cx="6342744" cy="33382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just" defTabSz="896111">
              <a:lnSpc>
                <a:spcPct val="100000"/>
              </a:lnSpc>
              <a:spcBef>
                <a:spcPts val="900"/>
              </a:spcBef>
              <a:buSzTx/>
              <a:buNone/>
              <a:defRPr sz="1372"/>
            </a:lvl1pPr>
          </a:lstStyle>
          <a:p>
            <a:r>
              <a:t>* Обязательно наличие Подтвержденной учетной записи на портале Госулуг</a:t>
            </a:r>
          </a:p>
        </p:txBody>
      </p:sp>
      <p:sp>
        <p:nvSpPr>
          <p:cNvPr id="172" name="Прямоугольник 3"/>
          <p:cNvSpPr txBox="1"/>
          <p:nvPr/>
        </p:nvSpPr>
        <p:spPr>
          <a:xfrm>
            <a:off x="1131825" y="1293771"/>
            <a:ext cx="2751918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Старт: 15 апреля</a:t>
            </a:r>
          </a:p>
          <a:p>
            <a: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Доступно с 10.04.2019</a:t>
            </a:r>
          </a:p>
        </p:txBody>
      </p:sp>
      <p:sp>
        <p:nvSpPr>
          <p:cNvPr id="173" name="Прямоугольник 4"/>
          <p:cNvSpPr txBox="1"/>
          <p:nvPr/>
        </p:nvSpPr>
        <p:spPr>
          <a:xfrm>
            <a:off x="1522714" y="2375230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1</a:t>
            </a:r>
          </a:p>
        </p:txBody>
      </p:sp>
      <p:sp>
        <p:nvSpPr>
          <p:cNvPr id="174" name="Прямоугольник 5"/>
          <p:cNvSpPr txBox="1"/>
          <p:nvPr/>
        </p:nvSpPr>
        <p:spPr>
          <a:xfrm>
            <a:off x="217867" y="2812842"/>
            <a:ext cx="3540020" cy="959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регистрация* на портале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https://np-education.ru/</a:t>
            </a:r>
            <a:r>
              <a:t> </a:t>
            </a:r>
          </a:p>
        </p:txBody>
      </p:sp>
      <p:sp>
        <p:nvSpPr>
          <p:cNvPr id="175" name="Прямоугольник 6"/>
          <p:cNvSpPr txBox="1"/>
          <p:nvPr/>
        </p:nvSpPr>
        <p:spPr>
          <a:xfrm>
            <a:off x="5458146" y="2424956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2</a:t>
            </a:r>
          </a:p>
        </p:txBody>
      </p:sp>
      <p:sp>
        <p:nvSpPr>
          <p:cNvPr id="176" name="Прямоугольник 7"/>
          <p:cNvSpPr txBox="1"/>
          <p:nvPr/>
        </p:nvSpPr>
        <p:spPr>
          <a:xfrm>
            <a:off x="4640183" y="2812841"/>
            <a:ext cx="2454195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входное тестирование </a:t>
            </a:r>
          </a:p>
        </p:txBody>
      </p:sp>
      <p:sp>
        <p:nvSpPr>
          <p:cNvPr id="177" name="Прямоугольник 8"/>
          <p:cNvSpPr txBox="1"/>
          <p:nvPr/>
        </p:nvSpPr>
        <p:spPr>
          <a:xfrm>
            <a:off x="9620578" y="2375230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3</a:t>
            </a:r>
          </a:p>
        </p:txBody>
      </p:sp>
      <p:sp>
        <p:nvSpPr>
          <p:cNvPr id="178" name="Прямоугольник 9"/>
          <p:cNvSpPr txBox="1"/>
          <p:nvPr/>
        </p:nvSpPr>
        <p:spPr>
          <a:xfrm>
            <a:off x="8329346" y="2812842"/>
            <a:ext cx="3400732" cy="959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пройти</a:t>
            </a:r>
            <a:r>
              <a:rPr dirty="0"/>
              <a:t> 6 </a:t>
            </a:r>
            <a:r>
              <a:rPr dirty="0" err="1"/>
              <a:t>образовательных</a:t>
            </a:r>
            <a:r>
              <a:rPr dirty="0"/>
              <a:t> </a:t>
            </a:r>
            <a:r>
              <a:rPr dirty="0" err="1"/>
              <a:t>модулей</a:t>
            </a:r>
            <a:r>
              <a:rPr dirty="0"/>
              <a:t> в </a:t>
            </a:r>
            <a:r>
              <a:rPr dirty="0" err="1"/>
              <a:t>формате</a:t>
            </a:r>
            <a:r>
              <a:rPr dirty="0"/>
              <a:t> </a:t>
            </a:r>
            <a:r>
              <a:rPr dirty="0" err="1"/>
              <a:t>видеолекций</a:t>
            </a:r>
            <a:r>
              <a:rPr dirty="0"/>
              <a:t> </a:t>
            </a:r>
          </a:p>
        </p:txBody>
      </p:sp>
      <p:sp>
        <p:nvSpPr>
          <p:cNvPr id="179" name="Прямоугольник 10"/>
          <p:cNvSpPr txBox="1"/>
          <p:nvPr/>
        </p:nvSpPr>
        <p:spPr>
          <a:xfrm>
            <a:off x="1522714" y="4752871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6</a:t>
            </a:r>
          </a:p>
        </p:txBody>
      </p:sp>
      <p:sp>
        <p:nvSpPr>
          <p:cNvPr id="180" name="Прямоугольник 11"/>
          <p:cNvSpPr txBox="1"/>
          <p:nvPr/>
        </p:nvSpPr>
        <p:spPr>
          <a:xfrm>
            <a:off x="570540" y="5145933"/>
            <a:ext cx="2834675" cy="1251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получить удостоверение </a:t>
            </a:r>
            <a:br/>
            <a:r>
              <a:t>о повышении квалификации</a:t>
            </a:r>
          </a:p>
        </p:txBody>
      </p:sp>
      <p:sp>
        <p:nvSpPr>
          <p:cNvPr id="181" name="Прямоугольник 12"/>
          <p:cNvSpPr txBox="1"/>
          <p:nvPr/>
        </p:nvSpPr>
        <p:spPr>
          <a:xfrm>
            <a:off x="5458146" y="4752871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5</a:t>
            </a:r>
          </a:p>
        </p:txBody>
      </p:sp>
      <p:sp>
        <p:nvSpPr>
          <p:cNvPr id="182" name="Прямоугольник 13"/>
          <p:cNvSpPr txBox="1"/>
          <p:nvPr/>
        </p:nvSpPr>
        <p:spPr>
          <a:xfrm>
            <a:off x="4573315" y="5145933"/>
            <a:ext cx="2587931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пройти итоговое тестирование </a:t>
            </a:r>
          </a:p>
        </p:txBody>
      </p:sp>
      <p:sp>
        <p:nvSpPr>
          <p:cNvPr id="183" name="Прямоугольник 14"/>
          <p:cNvSpPr txBox="1"/>
          <p:nvPr/>
        </p:nvSpPr>
        <p:spPr>
          <a:xfrm>
            <a:off x="9620578" y="4684936"/>
            <a:ext cx="818268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4</a:t>
            </a:r>
          </a:p>
        </p:txBody>
      </p:sp>
      <p:sp>
        <p:nvSpPr>
          <p:cNvPr id="184" name="Прямоугольник 15"/>
          <p:cNvSpPr txBox="1"/>
          <p:nvPr/>
        </p:nvSpPr>
        <p:spPr>
          <a:xfrm>
            <a:off x="8329346" y="5145933"/>
            <a:ext cx="3400732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выполнить домашнее задание </a:t>
            </a:r>
          </a:p>
        </p:txBody>
      </p:sp>
      <p:sp>
        <p:nvSpPr>
          <p:cNvPr id="185" name="Прямая со стрелкой 19"/>
          <p:cNvSpPr/>
          <p:nvPr/>
        </p:nvSpPr>
        <p:spPr>
          <a:xfrm>
            <a:off x="2876307" y="2562846"/>
            <a:ext cx="2046515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6" name="Прямая со стрелкой 21"/>
          <p:cNvSpPr/>
          <p:nvPr/>
        </p:nvSpPr>
        <p:spPr>
          <a:xfrm>
            <a:off x="6784042" y="2562846"/>
            <a:ext cx="2046515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7" name="Прямая со стрелкой 22"/>
          <p:cNvSpPr/>
          <p:nvPr/>
        </p:nvSpPr>
        <p:spPr>
          <a:xfrm flipH="1">
            <a:off x="6747757" y="4872551"/>
            <a:ext cx="2119086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8" name="Прямая со стрелкой 24"/>
          <p:cNvSpPr/>
          <p:nvPr/>
        </p:nvSpPr>
        <p:spPr>
          <a:xfrm flipH="1">
            <a:off x="2840021" y="4940487"/>
            <a:ext cx="2119086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9" name="Прямая со стрелкой 25"/>
          <p:cNvSpPr/>
          <p:nvPr/>
        </p:nvSpPr>
        <p:spPr>
          <a:xfrm>
            <a:off x="10029712" y="3905251"/>
            <a:ext cx="1" cy="653145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3" name="Picture 2" descr="C:\Users\Admin\Desktop\Logo TASSR 1 3(3)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77624" y="737244"/>
            <a:ext cx="2214375" cy="1566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19432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477</Words>
  <Application>Microsoft Office PowerPoint</Application>
  <PresentationFormat>Произвольный</PresentationFormat>
  <Paragraphs>66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«Точка роста» – как этап реализации федерального проекта «Современная школа»</vt:lpstr>
      <vt:lpstr>Распоряжение Министерства просвещения РФ №P-23 от 1 марта 2019 года </vt:lpstr>
      <vt:lpstr> </vt:lpstr>
      <vt:lpstr>Реализация проекта «Точка роста» в Бавлинском муниципальном районе</vt:lpstr>
      <vt:lpstr>Образовательные направления</vt:lpstr>
      <vt:lpstr>Инфраструктура  Центра «Точка роста»</vt:lpstr>
      <vt:lpstr>Инфраструктура  Центра «Точка роста»</vt:lpstr>
      <vt:lpstr>Требования к кадровому составу  и штатной численности </vt:lpstr>
      <vt:lpstr>Он-лайн обучение (Soft skills)</vt:lpstr>
      <vt:lpstr>Пройден курс дистанционного бучения</vt:lpstr>
      <vt:lpstr>Образовательная  сессия для учителей технологии Центров образования цифрового и гуманитарного профилей «Точка роста» на базе детского технопарка «Кванториум» (г. Набережные Челны) </vt:lpstr>
      <vt:lpstr>Организационно-правовая форма Центра</vt:lpstr>
      <vt:lpstr>Презентация PowerPoint</vt:lpstr>
      <vt:lpstr>Презентация PowerPoint</vt:lpstr>
      <vt:lpstr>Презентация PowerPoint</vt:lpstr>
      <vt:lpstr>Презентация PowerPoint</vt:lpstr>
      <vt:lpstr>«Точка роста» – как этап реализации федерального проекта «Современная школа»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Юлия Олеговна</cp:lastModifiedBy>
  <cp:revision>44</cp:revision>
  <dcterms:modified xsi:type="dcterms:W3CDTF">2019-11-28T20:03:31Z</dcterms:modified>
</cp:coreProperties>
</file>